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Montserrat SemiBold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9" roundtripDataSignature="AMtx7miPmm9YDRIZISuZhnf1Nhoe3a7t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HelveticaNeueLight-bold.fntdata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HelveticaNeueLight-boldItalic.fntdata"/><Relationship Id="rId47" Type="http://schemas.openxmlformats.org/officeDocument/2006/relationships/font" Target="fonts/HelveticaNeueLight-italic.fntdata"/><Relationship Id="rId49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33" Type="http://schemas.openxmlformats.org/officeDocument/2006/relationships/font" Target="fonts/Montserrat-regular.fntdata"/><Relationship Id="rId32" Type="http://schemas.openxmlformats.org/officeDocument/2006/relationships/font" Target="fonts/RobotoMedium-boldItalic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Medium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MontserratMedium-italic.fntdata"/><Relationship Id="rId38" Type="http://schemas.openxmlformats.org/officeDocument/2006/relationships/font" Target="fonts/MontserratMedium-bold.fntdata"/><Relationship Id="rId20" Type="http://schemas.openxmlformats.org/officeDocument/2006/relationships/font" Target="fonts/RobotoSlab-bold.fntdata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29" Type="http://schemas.openxmlformats.org/officeDocument/2006/relationships/font" Target="fonts/RobotoMedium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obotoSlab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0.jpg"/><Relationship Id="rId5" Type="http://schemas.openxmlformats.org/officeDocument/2006/relationships/image" Target="../media/image9.jpg"/><Relationship Id="rId6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2" l="17602" r="17989" t="133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4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1" name="Google Shape;16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0" name="Google Shape;17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 type="title">
  <p:cSld name="TITL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e" type="tx">
  <p:cSld name="TITLE_AND_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1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61"/>
          <p:cNvSpPr txBox="1"/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Google Shape;221;p61"/>
          <p:cNvSpPr txBox="1"/>
          <p:nvPr>
            <p:ph idx="1" type="body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6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Centré">
  <p:cSld name="Titre - Centré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2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Google Shape;225;p6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e">
  <p:cSld name="Photo - Verticale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3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63"/>
          <p:cNvSpPr txBox="1"/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Google Shape;229;p63"/>
          <p:cNvSpPr txBox="1"/>
          <p:nvPr>
            <p:ph idx="1" type="body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Google Shape;230;p6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- Haut">
  <p:cSld name="Titre - Haut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Google Shape;233;p6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puces">
  <p:cSld name="Titre et puce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6" name="Google Shape;236;p65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Google Shape;237;p6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, puces et photo">
  <p:cSld name="Titre, puces et photo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6"/>
          <p:cNvSpPr/>
          <p:nvPr>
            <p:ph idx="2" type="pic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6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Google Shape;241;p66"/>
          <p:cNvSpPr txBox="1"/>
          <p:nvPr>
            <p:ph idx="1" type="body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42900" lvl="0" marL="4572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Google Shape;242;p6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ces">
  <p:cSld name="Puce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7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746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Google Shape;245;p6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 photos">
  <p:cSld name="3 photos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8"/>
          <p:cNvSpPr/>
          <p:nvPr>
            <p:ph idx="2" type="pic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68"/>
          <p:cNvSpPr/>
          <p:nvPr>
            <p:ph idx="3" type="pic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</p:sp>
      <p:sp>
        <p:nvSpPr>
          <p:cNvPr id="249" name="Google Shape;249;p68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6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tion">
  <p:cSld name="Citation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9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3" name="Google Shape;253;p69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Google Shape;254;p6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7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erge">
  <p:cSld name="Vierg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4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Google Shape;213;p1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4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1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 to Data Analytics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10"/>
          <p:cNvGrpSpPr/>
          <p:nvPr/>
        </p:nvGrpSpPr>
        <p:grpSpPr>
          <a:xfrm>
            <a:off x="414325" y="3412928"/>
            <a:ext cx="3105600" cy="728941"/>
            <a:chOff x="920500" y="3708153"/>
            <a:chExt cx="3105600" cy="728941"/>
          </a:xfrm>
        </p:grpSpPr>
        <p:sp>
          <p:nvSpPr>
            <p:cNvPr id="364" name="Google Shape;364;p10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b="1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5" name="Google Shape;365;p10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6" name="Google Shape;366;p10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367" name="Google Shape;367;p10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b="1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8" name="Google Shape;368;p10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b="0"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descr="Image" id="369" name="Google Shape;3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70" name="Google Shape;37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10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cap="flat" cmpd="sng" w="19050">
            <a:solidFill>
              <a:srgbClr val="F2747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"/>
          <p:cNvSpPr txBox="1"/>
          <p:nvPr/>
        </p:nvSpPr>
        <p:spPr>
          <a:xfrm>
            <a:off x="3998738" y="1501144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Why Data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Analyst: the skill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Types of Data Analysis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Architecture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Workflow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Arsenal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2"/>
          <p:cNvSpPr txBox="1"/>
          <p:nvPr/>
        </p:nvSpPr>
        <p:spPr>
          <a:xfrm>
            <a:off x="3907193" y="807344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"/>
          <p:cNvSpPr txBox="1"/>
          <p:nvPr/>
        </p:nvSpPr>
        <p:spPr>
          <a:xfrm>
            <a:off x="1240725" y="2019950"/>
            <a:ext cx="16299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Put an image about the data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"/>
          <p:cNvPicPr preferRelativeResize="0"/>
          <p:nvPr/>
        </p:nvPicPr>
        <p:blipFill rotWithShape="1">
          <a:blip r:embed="rId5">
            <a:alphaModFix/>
          </a:blip>
          <a:srcRect b="14010" l="30634" r="27977" t="28211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"/>
          <p:cNvSpPr txBox="1"/>
          <p:nvPr>
            <p:ph idx="4294967295" type="title"/>
          </p:nvPr>
        </p:nvSpPr>
        <p:spPr>
          <a:xfrm>
            <a:off x="2065625" y="1940700"/>
            <a:ext cx="51942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endParaRPr b="1" sz="5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IS</a:t>
            </a:r>
            <a:endParaRPr b="1" sz="5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MONEY</a:t>
            </a:r>
            <a:endParaRPr b="1" sz="5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"/>
          <p:cNvSpPr txBox="1"/>
          <p:nvPr>
            <p:ph idx="4294967295" type="title"/>
          </p:nvPr>
        </p:nvSpPr>
        <p:spPr>
          <a:xfrm>
            <a:off x="1302300" y="1258525"/>
            <a:ext cx="58650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IS INFORMATION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"/>
          <p:cNvSpPr txBox="1"/>
          <p:nvPr/>
        </p:nvSpPr>
        <p:spPr>
          <a:xfrm>
            <a:off x="7259675" y="2993425"/>
            <a:ext cx="10617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💸</a:t>
            </a:r>
            <a:endParaRPr b="0" i="0" sz="5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"/>
          <p:cNvSpPr txBox="1"/>
          <p:nvPr/>
        </p:nvSpPr>
        <p:spPr>
          <a:xfrm>
            <a:off x="5225275" y="1609675"/>
            <a:ext cx="33627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Data-driven </a:t>
            </a:r>
            <a:r>
              <a:rPr b="1" i="0" lang="en" sz="1400" u="none" cap="none" strike="noStrike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decision making</a:t>
            </a:r>
            <a:endParaRPr b="1" i="0" sz="1400" u="none" cap="none" strike="noStrike">
              <a:solidFill>
                <a:srgbClr val="F274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💼 Sharp business acumen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⚙️ Problem-solving skills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🧪 Technical Skills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Analyst</a:t>
            </a: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Skill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4"/>
          <p:cNvSpPr txBox="1"/>
          <p:nvPr/>
        </p:nvSpPr>
        <p:spPr>
          <a:xfrm>
            <a:off x="805675" y="1620700"/>
            <a:ext cx="4419600" cy="21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Typical Tasks &amp; responsibilities</a:t>
            </a:r>
            <a:endParaRPr b="1" i="0" sz="14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Creating a detailed business analysis, outlining problems, opportunities and solutions for a business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Planning and monitoring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Reporting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Defining business requirements and reporting them back to stakeholders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Documenting results 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5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b="1" i="0" sz="23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5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Diagnostic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5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Uncovering the root cause of events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Descriptive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5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Summarize existing data </a:t>
            </a:r>
            <a:r>
              <a:rPr b="0" i="0" lang="en" sz="1400" u="none" cap="none" strike="noStrike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a picture of what has happened or is happening</a:t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5" name="Google Shape;30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Predictive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5"/>
          <p:cNvSpPr txBox="1"/>
          <p:nvPr/>
        </p:nvSpPr>
        <p:spPr>
          <a:xfrm>
            <a:off x="4636750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Forecast possibilities in the future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Prescriptive</a:t>
            </a:r>
            <a:endParaRPr b="1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5"/>
          <p:cNvSpPr txBox="1"/>
          <p:nvPr/>
        </p:nvSpPr>
        <p:spPr>
          <a:xfrm>
            <a:off x="6558075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Analyzing and recommending the best actions</a:t>
            </a:r>
            <a:endParaRPr b="1" i="0" sz="14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3934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"/>
          <p:cNvSpPr txBox="1"/>
          <p:nvPr/>
        </p:nvSpPr>
        <p:spPr>
          <a:xfrm>
            <a:off x="2607771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👚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Business Cases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you will find in the industry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179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"/>
          <p:cNvSpPr txBox="1"/>
          <p:nvPr/>
        </p:nvSpPr>
        <p:spPr>
          <a:xfrm>
            <a:off x="553329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Finance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6"/>
          <p:cNvSpPr txBox="1"/>
          <p:nvPr/>
        </p:nvSpPr>
        <p:spPr>
          <a:xfrm>
            <a:off x="553329" y="2527800"/>
            <a:ext cx="1850100" cy="1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Fraud detection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Churn analysis and prediction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Trading/Portfolio analysis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Risk management 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2" name="Google Shape;322;p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6"/>
          <p:cNvSpPr txBox="1"/>
          <p:nvPr/>
        </p:nvSpPr>
        <p:spPr>
          <a:xfrm>
            <a:off x="2634084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Retail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"/>
          <p:cNvSpPr txBox="1"/>
          <p:nvPr/>
        </p:nvSpPr>
        <p:spPr>
          <a:xfrm>
            <a:off x="2634084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Customer segmentation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Trends analysis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Competitive analysis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Direct marketing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Recommendations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Sentiment analysis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46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"/>
          <p:cNvSpPr txBox="1"/>
          <p:nvPr/>
        </p:nvSpPr>
        <p:spPr>
          <a:xfrm>
            <a:off x="47148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Media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6"/>
          <p:cNvSpPr txBox="1"/>
          <p:nvPr/>
        </p:nvSpPr>
        <p:spPr>
          <a:xfrm>
            <a:off x="47148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Consumer behaviour trends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Network analysis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Customer service analysis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8" name="Google Shape;328;p6"/>
          <p:cNvSpPr txBox="1"/>
          <p:nvPr/>
        </p:nvSpPr>
        <p:spPr>
          <a:xfrm>
            <a:off x="47148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📡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120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"/>
          <p:cNvSpPr txBox="1"/>
          <p:nvPr/>
        </p:nvSpPr>
        <p:spPr>
          <a:xfrm>
            <a:off x="67722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Manufacturing</a:t>
            </a:r>
            <a:endParaRPr b="1" i="0" sz="12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"/>
          <p:cNvSpPr txBox="1"/>
          <p:nvPr/>
        </p:nvSpPr>
        <p:spPr>
          <a:xfrm>
            <a:off x="67722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Predictive maintenance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Supply chain analysis</a:t>
            </a:r>
            <a:endParaRPr b="1" i="0" sz="10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Resource optimisation</a:t>
            </a:r>
            <a:endParaRPr b="0" i="0" sz="1000" u="none" cap="none" strike="noStrike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2" name="Google Shape;332;p6"/>
          <p:cNvSpPr txBox="1"/>
          <p:nvPr/>
        </p:nvSpPr>
        <p:spPr>
          <a:xfrm>
            <a:off x="67722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🏭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"/>
          <p:cNvSpPr txBox="1"/>
          <p:nvPr/>
        </p:nvSpPr>
        <p:spPr>
          <a:xfrm>
            <a:off x="499343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💰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0650" y="1155550"/>
            <a:ext cx="4421988" cy="34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7"/>
          <p:cNvSpPr txBox="1"/>
          <p:nvPr/>
        </p:nvSpPr>
        <p:spPr>
          <a:xfrm>
            <a:off x="585600" y="680800"/>
            <a:ext cx="63189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Architecture |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Identify Data Sources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7"/>
          <p:cNvSpPr txBox="1"/>
          <p:nvPr/>
        </p:nvSpPr>
        <p:spPr>
          <a:xfrm>
            <a:off x="6902008" y="4119325"/>
            <a:ext cx="36213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Data engineers or architects</a:t>
            </a:r>
            <a:endParaRPr b="0" i="0" sz="900" u="none" cap="none" strike="noStrike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design ETL process</a:t>
            </a:r>
            <a:endParaRPr b="0" i="1" sz="9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8"/>
          <p:cNvSpPr txBox="1"/>
          <p:nvPr>
            <p:ph idx="4294967295" type="title"/>
          </p:nvPr>
        </p:nvSpPr>
        <p:spPr>
          <a:xfrm>
            <a:off x="2106150" y="2516050"/>
            <a:ext cx="5396400" cy="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INTO INSIGHTS</a:t>
            </a:r>
            <a:endParaRPr b="1" sz="500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8"/>
          <p:cNvSpPr txBox="1"/>
          <p:nvPr>
            <p:ph idx="4294967295" type="title"/>
          </p:nvPr>
        </p:nvSpPr>
        <p:spPr>
          <a:xfrm>
            <a:off x="1454700" y="1529079"/>
            <a:ext cx="5021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5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TURN DATA</a:t>
            </a:r>
            <a:endParaRPr b="1" sz="5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8"/>
          <p:cNvSpPr txBox="1"/>
          <p:nvPr/>
        </p:nvSpPr>
        <p:spPr>
          <a:xfrm>
            <a:off x="1454700" y="2527829"/>
            <a:ext cx="8763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" sz="5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🥼</a:t>
            </a:r>
            <a:endParaRPr b="0" i="0" sz="5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8"/>
          <p:cNvSpPr txBox="1"/>
          <p:nvPr/>
        </p:nvSpPr>
        <p:spPr>
          <a:xfrm>
            <a:off x="2414294" y="3326879"/>
            <a:ext cx="60414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This is where the Data Analyst comes to play</a:t>
            </a:r>
            <a:endParaRPr b="0" i="0" sz="1400" u="none" cap="none" strike="noStrike"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9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ETL: Databases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Querying: SQL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Visualization: Tableau</a:t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Learning: Python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9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</a:t>
            </a:r>
            <a:r>
              <a:rPr b="0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different purposes</a:t>
            </a:r>
            <a:endParaRPr b="0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